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56" r:id="rId3"/>
    <p:sldId id="257" r:id="rId4"/>
    <p:sldId id="258" r:id="rId5"/>
    <p:sldId id="259" r:id="rId6"/>
    <p:sldId id="320" r:id="rId7"/>
    <p:sldId id="321" r:id="rId8"/>
    <p:sldId id="322" r:id="rId9"/>
    <p:sldId id="323" r:id="rId10"/>
    <p:sldId id="262" r:id="rId11"/>
    <p:sldId id="306" r:id="rId12"/>
    <p:sldId id="283" r:id="rId13"/>
    <p:sldId id="265" r:id="rId14"/>
    <p:sldId id="278" r:id="rId15"/>
    <p:sldId id="319" r:id="rId16"/>
    <p:sldId id="287" r:id="rId17"/>
    <p:sldId id="280" r:id="rId18"/>
    <p:sldId id="304" r:id="rId19"/>
    <p:sldId id="297" r:id="rId20"/>
    <p:sldId id="289" r:id="rId21"/>
    <p:sldId id="298" r:id="rId22"/>
    <p:sldId id="291" r:id="rId23"/>
    <p:sldId id="326" r:id="rId24"/>
    <p:sldId id="327" r:id="rId25"/>
    <p:sldId id="317" r:id="rId26"/>
    <p:sldId id="292" r:id="rId27"/>
    <p:sldId id="318" r:id="rId28"/>
    <p:sldId id="310" r:id="rId29"/>
    <p:sldId id="309" r:id="rId30"/>
    <p:sldId id="312" r:id="rId31"/>
    <p:sldId id="315" r:id="rId32"/>
    <p:sldId id="314" r:id="rId33"/>
    <p:sldId id="270" r:id="rId34"/>
    <p:sldId id="302" r:id="rId35"/>
    <p:sldId id="271" r:id="rId36"/>
    <p:sldId id="301" r:id="rId37"/>
    <p:sldId id="303" r:id="rId38"/>
    <p:sldId id="268" r:id="rId39"/>
    <p:sldId id="300" r:id="rId40"/>
    <p:sldId id="274" r:id="rId41"/>
    <p:sldId id="269" r:id="rId42"/>
    <p:sldId id="324" r:id="rId43"/>
    <p:sldId id="325" r:id="rId44"/>
    <p:sldId id="328" r:id="rId45"/>
    <p:sldId id="329" r:id="rId46"/>
    <p:sldId id="331" r:id="rId47"/>
    <p:sldId id="330" r:id="rId4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Friman" initials="JF" lastIdx="2" clrIdx="0">
    <p:extLst>
      <p:ext uri="{19B8F6BF-5375-455C-9EA6-DF929625EA0E}">
        <p15:presenceInfo xmlns:p15="http://schemas.microsoft.com/office/powerpoint/2012/main" userId="S-1-5-21-1933736196-4130106908-4137763261-12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711" autoAdjust="0"/>
  </p:normalViewPr>
  <p:slideViewPr>
    <p:cSldViewPr>
      <p:cViewPr varScale="1">
        <p:scale>
          <a:sx n="101" d="100"/>
          <a:sy n="101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7D65-350C-40AA-B722-04C138FAEEA8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A6FB-58DA-45EE-86E9-87D3C368936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-rummet.se/fakta-artiklar/ramada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4/4c/Allah-eser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sv.wikipedia.org/wiki/Muhammad_ibn_Has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https://s-media-cache-ak0.pinimg.com/736x/ba/ad/71/baad713332a99cd36977643629c689c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813126" cy="5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Koranen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il_fi" descr="http://toubasweden.org/koran_read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799297" cy="309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klartexten.files.wordpress.com/2010/08/koran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7"/>
            <a:ext cx="4395763" cy="309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52041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Indelad i </a:t>
            </a:r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114 </a:t>
            </a:r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kapitel (suror</a:t>
            </a:r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)</a:t>
            </a:r>
            <a:endParaRPr lang="sv-SE" sz="3600" dirty="0">
              <a:solidFill>
                <a:schemeClr val="bg1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Koranen – islams heliga bok</a:t>
            </a:r>
            <a:endParaRPr lang="sv-SE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44824"/>
            <a:ext cx="8229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Koranen är Guds egna ord, berättade för Muhammed som i sin tur berättade dessa</a:t>
            </a:r>
            <a:r>
              <a:rPr kumimoji="0" lang="sv-SE" altLang="sv-SE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för skrivare</a:t>
            </a: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Indelad i 114 kapitel (</a:t>
            </a:r>
            <a:r>
              <a:rPr kumimoji="0" lang="sv-SE" altLang="sv-S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suror)</a:t>
            </a:r>
            <a:r>
              <a:rPr lang="sv-SE" altLang="sv-SE" sz="2800" dirty="0">
                <a:latin typeface="+mj-lt"/>
              </a:rPr>
              <a:t> </a:t>
            </a:r>
            <a:r>
              <a:rPr lang="sv-SE" altLang="sv-SE" sz="2800" dirty="0" smtClean="0">
                <a:latin typeface="+mj-lt"/>
              </a:rPr>
              <a:t>och v</a:t>
            </a: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arje sura är i sin tur uppdelade i olika </a:t>
            </a:r>
            <a:r>
              <a:rPr kumimoji="0" lang="sv-SE" altLang="sv-S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verser</a:t>
            </a: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2800" dirty="0"/>
              <a:t>Det finns </a:t>
            </a:r>
            <a:r>
              <a:rPr lang="sv-SE" altLang="sv-SE" sz="2800" dirty="0" smtClean="0"/>
              <a:t>ingen </a:t>
            </a:r>
            <a:r>
              <a:rPr lang="sv-SE" altLang="sv-SE" sz="2800" dirty="0"/>
              <a:t>kronologisk </a:t>
            </a:r>
            <a:r>
              <a:rPr lang="sv-SE" altLang="sv-SE" sz="2800" dirty="0" smtClean="0"/>
              <a:t>ordning.</a:t>
            </a:r>
            <a:endParaRPr lang="sv-SE" altLang="sv-SE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längsta surorna kommer först och de kortaste finns i slutet.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altLang="sv-S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Texterna är rimmade och därför lättare att minnas</a:t>
            </a:r>
          </a:p>
        </p:txBody>
      </p:sp>
    </p:spTree>
    <p:extLst>
      <p:ext uri="{BB962C8B-B14F-4D97-AF65-F5344CB8AC3E}">
        <p14:creationId xmlns:p14="http://schemas.microsoft.com/office/powerpoint/2010/main" val="27593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590060" cy="3279848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Fatimas hand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Symboliserar de fem pelarna eller de fem dagliga bönerna</a:t>
            </a:r>
            <a:endParaRPr lang="sv-SE" dirty="0"/>
          </a:p>
        </p:txBody>
      </p:sp>
      <p:pic>
        <p:nvPicPr>
          <p:cNvPr id="2050" name="Picture 2" descr="http://upload.wikimedia.org/wikipedia/commons/thumb/c/cd/WPVA-khamsa.svg/250px-WPVA-khams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0939"/>
            <a:ext cx="2962490" cy="38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806249" y="548680"/>
            <a:ext cx="7531501" cy="5530626"/>
            <a:chOff x="806249" y="548680"/>
            <a:chExt cx="7531501" cy="5530626"/>
          </a:xfrm>
        </p:grpSpPr>
        <p:pic>
          <p:nvPicPr>
            <p:cNvPr id="2054" name="Picture 6" descr="http://islamiskafors.com/onewebstatic/fb9d7dbcb8-5pela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49" y="548680"/>
              <a:ext cx="7531501" cy="5530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ktangel 6"/>
            <p:cNvSpPr/>
            <p:nvPr/>
          </p:nvSpPr>
          <p:spPr>
            <a:xfrm>
              <a:off x="6516216" y="559425"/>
              <a:ext cx="172819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/>
          <p:cNvSpPr txBox="1"/>
          <p:nvPr/>
        </p:nvSpPr>
        <p:spPr>
          <a:xfrm>
            <a:off x="3220635" y="5589240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= religionens grund, plikter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Trosbekännelsen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2562" y="5465990"/>
            <a:ext cx="8229600" cy="10593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400" dirty="0" smtClean="0"/>
              <a:t>”Det </a:t>
            </a:r>
            <a:r>
              <a:rPr lang="sv-SE" sz="2400" dirty="0"/>
              <a:t>finns ingen gud utom </a:t>
            </a:r>
            <a:r>
              <a:rPr lang="sv-SE" sz="2400" dirty="0" smtClean="0"/>
              <a:t>Gud och Muhammed</a:t>
            </a:r>
          </a:p>
          <a:p>
            <a:pPr marL="0" indent="0" algn="ctr">
              <a:buNone/>
            </a:pPr>
            <a:r>
              <a:rPr lang="sv-SE" sz="2400" dirty="0" smtClean="0"/>
              <a:t>är </a:t>
            </a:r>
            <a:r>
              <a:rPr lang="sv-SE" sz="2400" dirty="0"/>
              <a:t>Guds </a:t>
            </a:r>
            <a:r>
              <a:rPr lang="sv-SE" sz="2400" dirty="0" smtClean="0"/>
              <a:t>sändebud”</a:t>
            </a:r>
            <a:endParaRPr lang="sv-SE" sz="2400" dirty="0"/>
          </a:p>
        </p:txBody>
      </p:sp>
      <p:pic>
        <p:nvPicPr>
          <p:cNvPr id="6146" name="Picture 2" descr="https://klartexten.files.wordpress.com/2010/03/saudi_arabia_fla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213"/>
          <a:stretch/>
        </p:blipFill>
        <p:spPr bwMode="auto">
          <a:xfrm>
            <a:off x="790433" y="1700808"/>
            <a:ext cx="7597991" cy="34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Bönen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342490" cy="4525963"/>
          </a:xfrm>
        </p:spPr>
        <p:txBody>
          <a:bodyPr/>
          <a:lstStyle/>
          <a:p>
            <a:r>
              <a:rPr lang="sv-SE" dirty="0" smtClean="0"/>
              <a:t>Man måste tvätta sig innan man ber</a:t>
            </a:r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90" y="1600200"/>
            <a:ext cx="4887110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2072987" cy="1003257"/>
          </a:xfrm>
        </p:spPr>
        <p:txBody>
          <a:bodyPr>
            <a:normAutofit/>
          </a:bodyPr>
          <a:lstStyle/>
          <a:p>
            <a:r>
              <a:rPr lang="sv-SE" b="1" dirty="0"/>
              <a:t>B</a:t>
            </a:r>
            <a:r>
              <a:rPr lang="sv-SE" b="1" dirty="0" smtClean="0"/>
              <a:t>önen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620688"/>
            <a:ext cx="3492896" cy="5454424"/>
          </a:xfrm>
        </p:spPr>
      </p:pic>
      <p:sp>
        <p:nvSpPr>
          <p:cNvPr id="3" name="Rektangel 2"/>
          <p:cNvSpPr/>
          <p:nvPr/>
        </p:nvSpPr>
        <p:spPr>
          <a:xfrm>
            <a:off x="179512" y="226136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800" dirty="0"/>
              <a:t>Fem gånger om dagen</a:t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>Vänd mot </a:t>
            </a:r>
            <a:r>
              <a:rPr lang="sv-SE" sz="2800" dirty="0" err="1"/>
              <a:t>Mekka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28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Ta reda på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Hur vet man åt vilket håll man </a:t>
            </a:r>
            <a:r>
              <a:rPr lang="sv-SE" smtClean="0"/>
              <a:t>ska be?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196" name="Picture 4" descr="http://www.muslim-galerie.de/WebRoot/Store3/Shops/62528720/4D6B/E07F/BA64/94CA/B47B/C0A8/28B8/9DDA/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83" y="2780928"/>
            <a:ext cx="2688233" cy="30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7" y="980728"/>
            <a:ext cx="6732306" cy="4536504"/>
          </a:xfrm>
          <a:prstGeom prst="rect">
            <a:avLst/>
          </a:prstGeom>
        </p:spPr>
      </p:pic>
      <p:pic>
        <p:nvPicPr>
          <p:cNvPr id="1026" name="Picture 2" descr="http://vinylfabriken.nu/catalog/images/vinyl/med_557_kompassro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57" y="274638"/>
            <a:ext cx="2324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Allmosan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dirty="0" smtClean="0"/>
              <a:t>Hjälpa de fattiga </a:t>
            </a:r>
            <a:r>
              <a:rPr lang="sv-SE" smtClean="0"/>
              <a:t>och behövande</a:t>
            </a: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Kan vara allt från kunskap till pengar</a:t>
            </a:r>
            <a:endParaRPr lang="sv-SE" dirty="0"/>
          </a:p>
        </p:txBody>
      </p:sp>
      <p:pic>
        <p:nvPicPr>
          <p:cNvPr id="5122" name="Picture 2" descr="https://proofofquran.files.wordpress.com/2014/08/memberi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35166" cy="35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sv-SE" sz="9600" b="1" dirty="0" smtClean="0">
                <a:solidFill>
                  <a:schemeClr val="bg1"/>
                </a:solidFill>
                <a:latin typeface="Lucida Fax" pitchFamily="18" charset="0"/>
              </a:rPr>
              <a:t>Islam</a:t>
            </a:r>
            <a:endParaRPr lang="sv-SE" sz="9600" b="1" dirty="0">
              <a:solidFill>
                <a:schemeClr val="bg1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1690038"/>
          </a:xfrm>
        </p:spPr>
        <p:txBody>
          <a:bodyPr>
            <a:normAutofit/>
          </a:bodyPr>
          <a:lstStyle/>
          <a:p>
            <a:r>
              <a:rPr lang="sv-SE" b="1" dirty="0" smtClean="0"/>
              <a:t>Vallfärden</a:t>
            </a:r>
            <a:endParaRPr lang="sv-SE" sz="27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76" y="1786274"/>
            <a:ext cx="1900816" cy="1468381"/>
          </a:xfrm>
          <a:prstGeom prst="rect">
            <a:avLst/>
          </a:prstGeom>
        </p:spPr>
      </p:pic>
      <p:pic>
        <p:nvPicPr>
          <p:cNvPr id="1026" name="Picture 2" descr="http://www.turist-resor.se/bussre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75" y="3129679"/>
            <a:ext cx="1900817" cy="14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fx.aftonbladet-cdn.se/image/11644454/1165/imageColumn/e13084c413929/3s18-pakistan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" y="1786273"/>
            <a:ext cx="4175199" cy="23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92" y="1786274"/>
            <a:ext cx="2636588" cy="2769019"/>
          </a:xfrm>
        </p:spPr>
      </p:pic>
      <p:sp>
        <p:nvSpPr>
          <p:cNvPr id="3" name="Rektangel 2"/>
          <p:cNvSpPr/>
          <p:nvPr/>
        </p:nvSpPr>
        <p:spPr>
          <a:xfrm>
            <a:off x="0" y="5134187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600" dirty="0"/>
              <a:t>Åka till </a:t>
            </a:r>
            <a:r>
              <a:rPr lang="sv-SE" sz="2600" dirty="0" err="1"/>
              <a:t>Mekka</a:t>
            </a:r>
            <a:r>
              <a:rPr lang="sv-SE" sz="2600" dirty="0"/>
              <a:t> minst en gång per liv ifall man har råd</a:t>
            </a:r>
          </a:p>
        </p:txBody>
      </p:sp>
    </p:spTree>
    <p:extLst>
      <p:ext uri="{BB962C8B-B14F-4D97-AF65-F5344CB8AC3E}">
        <p14:creationId xmlns:p14="http://schemas.microsoft.com/office/powerpoint/2010/main" val="1111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17764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Vallfärden</a:t>
            </a:r>
            <a:endParaRPr lang="sv-SE" sz="2400" b="1" dirty="0"/>
          </a:p>
        </p:txBody>
      </p:sp>
      <p:pic>
        <p:nvPicPr>
          <p:cNvPr id="4102" name="Picture 6" descr="http://www.gp.se/polopoly_fs/1.257863%21/pilgrimsresa_2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476672"/>
            <a:ext cx="46767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2156114" cy="994172"/>
          </a:xfrm>
        </p:spPr>
        <p:txBody>
          <a:bodyPr>
            <a:normAutofit fontScale="90000"/>
          </a:bodyPr>
          <a:lstStyle/>
          <a:p>
            <a:r>
              <a:rPr lang="sv-SE" b="1" dirty="0" err="1" smtClean="0"/>
              <a:t>Kaba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Här finns en helig sten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18" y="1131094"/>
            <a:ext cx="5811838" cy="4358879"/>
          </a:xfrm>
        </p:spPr>
      </p:pic>
    </p:spTree>
    <p:extLst>
      <p:ext uri="{BB962C8B-B14F-4D97-AF65-F5344CB8AC3E}">
        <p14:creationId xmlns:p14="http://schemas.microsoft.com/office/powerpoint/2010/main" val="21996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Traditioner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5420" y="4761147"/>
            <a:ext cx="3590181" cy="677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400" dirty="0" smtClean="0"/>
              <a:t>Omskärelsen (för pojkar)</a:t>
            </a:r>
          </a:p>
        </p:txBody>
      </p:sp>
      <p:pic>
        <p:nvPicPr>
          <p:cNvPr id="1026" name="Picture 2" descr="http://www.penisfakta.se/images/penisfakta-omsku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" y="1406612"/>
            <a:ext cx="3590181" cy="31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ohanostblom.files.wordpress.com/2013/05/vila.jpg?w=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10" y="1406612"/>
            <a:ext cx="3932646" cy="32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4464510" y="4769058"/>
            <a:ext cx="3932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/>
              <a:t>Vilodag fredagar</a:t>
            </a:r>
          </a:p>
        </p:txBody>
      </p:sp>
    </p:spTree>
    <p:extLst>
      <p:ext uri="{BB962C8B-B14F-4D97-AF65-F5344CB8AC3E}">
        <p14:creationId xmlns:p14="http://schemas.microsoft.com/office/powerpoint/2010/main" val="9961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Andra viktiga traditioner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Följa de fem pelarna…</a:t>
            </a:r>
          </a:p>
          <a:p>
            <a:r>
              <a:rPr lang="sv-SE" dirty="0"/>
              <a:t>Namngivning – viskar trosbekännelsen i örat</a:t>
            </a:r>
          </a:p>
          <a:p>
            <a:r>
              <a:rPr lang="sv-SE" dirty="0" smtClean="0"/>
              <a:t>Äktenskap - frivilligt, kontrakt,</a:t>
            </a:r>
          </a:p>
          <a:p>
            <a:r>
              <a:rPr lang="sv-SE" dirty="0" smtClean="0"/>
              <a:t>Begravning – den döde vänd mot </a:t>
            </a:r>
            <a:r>
              <a:rPr lang="sv-SE" dirty="0" err="1" smtClean="0"/>
              <a:t>Mekkha</a:t>
            </a:r>
            <a:endParaRPr lang="sv-SE" dirty="0" smtClean="0"/>
          </a:p>
          <a:p>
            <a:r>
              <a:rPr lang="sv-SE" dirty="0" smtClean="0"/>
              <a:t>Respekt för de äldre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 descr="https://cdn1.cdnme.se/4083602/6-3/ahmet_ozkan_2_516579c3ddf2b36f9a3c0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56" y="3789040"/>
            <a:ext cx="557572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etenskapspolen.se/wp-content/uploads/2014/09/az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48" y="1261570"/>
            <a:ext cx="5560432" cy="2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Undersök Ramadan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1</a:t>
            </a:r>
            <a:r>
              <a:rPr lang="sv-SE" dirty="0"/>
              <a:t>. Vad får man inte göra under Ramadan?</a:t>
            </a:r>
          </a:p>
          <a:p>
            <a:r>
              <a:rPr lang="sv-SE" dirty="0"/>
              <a:t>2. Varför förskjuts Ramadan?</a:t>
            </a:r>
          </a:p>
          <a:p>
            <a:r>
              <a:rPr lang="sv-SE" dirty="0"/>
              <a:t>3. Hur påverkar ramadan människorna?</a:t>
            </a:r>
          </a:p>
          <a:p>
            <a:r>
              <a:rPr lang="sv-SE" dirty="0"/>
              <a:t>4. Vad händer när solen går ned?</a:t>
            </a:r>
          </a:p>
          <a:p>
            <a:r>
              <a:rPr lang="sv-SE" dirty="0"/>
              <a:t>5. Vad sker efter fastemånaden?</a:t>
            </a:r>
          </a:p>
          <a:p>
            <a:r>
              <a:rPr lang="sv-SE" dirty="0"/>
              <a:t>6. Varför fastar man</a:t>
            </a:r>
            <a:r>
              <a:rPr lang="sv-SE" dirty="0" smtClean="0"/>
              <a:t>?</a:t>
            </a:r>
          </a:p>
          <a:p>
            <a:endParaRPr lang="sv-SE" dirty="0" smtClean="0"/>
          </a:p>
          <a:p>
            <a:r>
              <a:rPr lang="sv-SE" dirty="0" smtClean="0"/>
              <a:t>Använd info på </a:t>
            </a:r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www.so-rummet.se/fakta-artiklar/ramadan</a:t>
            </a:r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22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Ramadan - </a:t>
            </a:r>
            <a:r>
              <a:rPr lang="sv-SE" b="1" dirty="0" smtClean="0"/>
              <a:t>fastan 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5" y="1644757"/>
            <a:ext cx="3750167" cy="3750167"/>
          </a:xfrm>
        </p:spPr>
      </p:pic>
      <p:sp>
        <p:nvSpPr>
          <p:cNvPr id="7" name="textruta 6"/>
          <p:cNvSpPr txBox="1"/>
          <p:nvPr/>
        </p:nvSpPr>
        <p:spPr>
          <a:xfrm>
            <a:off x="8691530" y="5301208"/>
            <a:ext cx="3449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700" dirty="0"/>
              <a:t>?</a:t>
            </a: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6814592" y="4400564"/>
            <a:ext cx="1872208" cy="101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/>
          <p:cNvSpPr txBox="1">
            <a:spLocks/>
          </p:cNvSpPr>
          <p:nvPr/>
        </p:nvSpPr>
        <p:spPr>
          <a:xfrm>
            <a:off x="827584" y="1417638"/>
            <a:ext cx="3384376" cy="54403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500" dirty="0"/>
              <a:t>Inte äta eller dricka mm. så länge solen är </a:t>
            </a:r>
            <a:r>
              <a:rPr lang="sv-SE" sz="4500" dirty="0" smtClean="0"/>
              <a:t>uppe i en månad</a:t>
            </a:r>
          </a:p>
          <a:p>
            <a:endParaRPr lang="sv-SE" sz="4500" dirty="0"/>
          </a:p>
          <a:p>
            <a:r>
              <a:rPr lang="sv-SE" sz="4500" dirty="0" smtClean="0"/>
              <a:t>Lära </a:t>
            </a:r>
            <a:r>
              <a:rPr lang="sv-SE" sz="4500" dirty="0"/>
              <a:t>sig </a:t>
            </a:r>
            <a:r>
              <a:rPr lang="sv-SE" sz="4500" dirty="0" smtClean="0"/>
              <a:t>tålamod, disciplin och ödmjukhet</a:t>
            </a:r>
          </a:p>
          <a:p>
            <a:endParaRPr lang="sv-SE" sz="4500" dirty="0"/>
          </a:p>
          <a:p>
            <a:r>
              <a:rPr lang="sv-SE" sz="4500" dirty="0" smtClean="0"/>
              <a:t>Tänka mer på Gud</a:t>
            </a:r>
          </a:p>
          <a:p>
            <a:endParaRPr lang="sv-SE" sz="4500" dirty="0"/>
          </a:p>
          <a:p>
            <a:r>
              <a:rPr lang="sv-SE" sz="4500" dirty="0" smtClean="0"/>
              <a:t>Öka medkänslan åt de fattiga och försonas med sina fiender</a:t>
            </a:r>
          </a:p>
          <a:p>
            <a:endParaRPr lang="sv-SE" sz="3600" dirty="0" smtClean="0"/>
          </a:p>
          <a:p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25585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Religiösa fester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Eid al-Fitr</a:t>
            </a:r>
          </a:p>
          <a:p>
            <a:r>
              <a:rPr lang="nl-NL" dirty="0" smtClean="0"/>
              <a:t>Eid al-Adha</a:t>
            </a:r>
          </a:p>
          <a:p>
            <a:r>
              <a:rPr lang="nl-NL" dirty="0" smtClean="0"/>
              <a:t>Ashura</a:t>
            </a:r>
          </a:p>
          <a:p>
            <a:r>
              <a:rPr lang="nl-NL" dirty="0" smtClean="0"/>
              <a:t>Mawlid</a:t>
            </a:r>
          </a:p>
          <a:p>
            <a:r>
              <a:rPr lang="sv-SE" dirty="0" err="1" smtClean="0"/>
              <a:t>Isra</a:t>
            </a:r>
            <a:endParaRPr lang="sv-SE" dirty="0"/>
          </a:p>
          <a:p>
            <a:r>
              <a:rPr lang="sv-SE" dirty="0" err="1" smtClean="0"/>
              <a:t>Miraj</a:t>
            </a:r>
            <a:endParaRPr lang="sv-SE" dirty="0" smtClean="0"/>
          </a:p>
          <a:p>
            <a:pPr marL="0" indent="0">
              <a:buNone/>
            </a:pPr>
            <a:r>
              <a:rPr lang="sv-SE" smtClean="0"/>
              <a:t>och </a:t>
            </a:r>
            <a:r>
              <a:rPr lang="sv-SE" dirty="0" smtClean="0"/>
              <a:t>några fler…</a:t>
            </a:r>
          </a:p>
        </p:txBody>
      </p:sp>
      <p:sp>
        <p:nvSpPr>
          <p:cNvPr id="4" name="Höger klammerparentes 3"/>
          <p:cNvSpPr/>
          <p:nvPr/>
        </p:nvSpPr>
        <p:spPr>
          <a:xfrm>
            <a:off x="3635896" y="1600200"/>
            <a:ext cx="792088" cy="110872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783700" y="1923727"/>
            <a:ext cx="177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De viktigaste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48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Eid al </a:t>
            </a:r>
            <a:r>
              <a:rPr lang="sv-SE" b="1" dirty="0" err="1" smtClean="0">
                <a:solidFill>
                  <a:schemeClr val="bg1"/>
                </a:solidFill>
              </a:rPr>
              <a:t>Fitr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03" y="1988840"/>
            <a:ext cx="47770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755576" y="1772816"/>
            <a:ext cx="2664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chemeClr val="bg1"/>
                </a:solidFill>
              </a:rPr>
              <a:t>Ramadan avslutas med denna glada fest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chemeClr val="bg1"/>
                </a:solidFill>
              </a:rPr>
              <a:t>Man ger presenter och skickar hälsningar, typ julafton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Eid al </a:t>
            </a:r>
            <a:r>
              <a:rPr lang="sv-SE" b="1" dirty="0" err="1" smtClean="0"/>
              <a:t>fitr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51527"/>
            <a:ext cx="1944216" cy="2916325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9429"/>
            <a:ext cx="4362831" cy="289239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23528" y="4653136"/>
            <a:ext cx="836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Man </a:t>
            </a:r>
            <a:r>
              <a:rPr lang="sv-SE" sz="2400" dirty="0">
                <a:latin typeface="+mj-lt"/>
              </a:rPr>
              <a:t>tackar Gud genom att skänka en summa till välgörande </a:t>
            </a:r>
            <a:r>
              <a:rPr lang="sv-SE" sz="2400" dirty="0" smtClean="0">
                <a:latin typeface="+mj-lt"/>
              </a:rPr>
              <a:t>ändamål.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Fest i tre-fyra dagar med familj </a:t>
            </a:r>
            <a:r>
              <a:rPr lang="sv-SE" sz="2400" dirty="0">
                <a:latin typeface="+mj-lt"/>
              </a:rPr>
              <a:t>och vänner </a:t>
            </a:r>
            <a:r>
              <a:rPr lang="sv-SE" sz="2400" dirty="0" smtClean="0">
                <a:latin typeface="+mj-lt"/>
              </a:rPr>
              <a:t>med god mat</a:t>
            </a:r>
            <a:endParaRPr lang="sv-SE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+mj-lt"/>
              </a:rPr>
              <a:t>Man </a:t>
            </a:r>
            <a:r>
              <a:rPr lang="sv-SE" sz="2400" dirty="0">
                <a:latin typeface="+mj-lt"/>
              </a:rPr>
              <a:t>tar på sig nya och rena kläder, kramar om </a:t>
            </a:r>
            <a:r>
              <a:rPr lang="sv-SE" sz="2400" dirty="0" smtClean="0">
                <a:latin typeface="+mj-lt"/>
              </a:rPr>
              <a:t>varandra, ger presenter</a:t>
            </a:r>
            <a:endParaRPr lang="sv-S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0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bg1"/>
                </a:solidFill>
                <a:latin typeface="Lucida Fax" pitchFamily="18" charset="0"/>
              </a:rPr>
              <a:t>Allah – det finns bara en gud!</a:t>
            </a:r>
            <a:endParaRPr lang="sv-SE" dirty="0">
              <a:solidFill>
                <a:schemeClr val="bg1"/>
              </a:solidFill>
              <a:latin typeface="Lucida Fax" pitchFamily="18" charset="0"/>
            </a:endParaRPr>
          </a:p>
        </p:txBody>
      </p:sp>
      <p:pic>
        <p:nvPicPr>
          <p:cNvPr id="4" name="Platshållare för innehåll 3" descr="File:Allah-ese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31229"/>
            <a:ext cx="448818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874002" y="6275948"/>
            <a:ext cx="14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= monoteism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Eid al-</a:t>
            </a:r>
            <a:r>
              <a:rPr lang="sv-SE" b="1" dirty="0" err="1"/>
              <a:t>Adha</a:t>
            </a:r>
            <a:r>
              <a:rPr lang="sv-SE" b="1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Är en offerhögtid under sista dagen av vallfärden.</a:t>
            </a:r>
          </a:p>
          <a:p>
            <a:r>
              <a:rPr lang="sv-SE" dirty="0" smtClean="0"/>
              <a:t>Man offrar får till minne av Abrahams offer (han som tänkte offra sin son).</a:t>
            </a:r>
          </a:p>
          <a:p>
            <a:r>
              <a:rPr lang="sv-SE" dirty="0" smtClean="0"/>
              <a:t>Köttet </a:t>
            </a:r>
            <a:r>
              <a:rPr lang="sv-SE" dirty="0"/>
              <a:t>delas ut till de fattiga </a:t>
            </a:r>
            <a:endParaRPr lang="sv-SE" dirty="0" smtClean="0"/>
          </a:p>
          <a:p>
            <a:r>
              <a:rPr lang="sv-SE" dirty="0" smtClean="0"/>
              <a:t>Man </a:t>
            </a:r>
            <a:r>
              <a:rPr lang="sv-SE" dirty="0"/>
              <a:t>kastar stenar på stenpelare </a:t>
            </a:r>
            <a:r>
              <a:rPr lang="sv-SE" dirty="0" smtClean="0"/>
              <a:t>i </a:t>
            </a:r>
            <a:r>
              <a:rPr lang="sv-SE" dirty="0" err="1" smtClean="0"/>
              <a:t>Mekka</a:t>
            </a:r>
            <a:r>
              <a:rPr lang="sv-SE" dirty="0" smtClean="0"/>
              <a:t> som </a:t>
            </a:r>
            <a:r>
              <a:rPr lang="sv-SE" dirty="0"/>
              <a:t>symboliserar </a:t>
            </a:r>
            <a:r>
              <a:rPr lang="sv-SE" dirty="0" smtClean="0"/>
              <a:t>Satan (som Abraham jagade bort genom att kasta sten).</a:t>
            </a:r>
          </a:p>
          <a:p>
            <a:r>
              <a:rPr lang="sv-SE" dirty="0" smtClean="0"/>
              <a:t>Påminner muslimerna</a:t>
            </a:r>
            <a:r>
              <a:rPr lang="sv-SE" i="1" dirty="0" smtClean="0"/>
              <a:t> </a:t>
            </a:r>
            <a:r>
              <a:rPr lang="sv-SE" dirty="0" smtClean="0"/>
              <a:t>om </a:t>
            </a:r>
            <a:r>
              <a:rPr lang="sv-SE" dirty="0"/>
              <a:t>att Gud är </a:t>
            </a:r>
            <a:r>
              <a:rPr lang="sv-SE" dirty="0" smtClean="0"/>
              <a:t>störst</a:t>
            </a:r>
          </a:p>
          <a:p>
            <a:r>
              <a:rPr lang="sv-SE" dirty="0" smtClean="0"/>
              <a:t>Man ska även försonas med sin familj och sina vänner</a:t>
            </a:r>
            <a:endParaRPr lang="sv-SE" dirty="0"/>
          </a:p>
        </p:txBody>
      </p:sp>
      <p:pic>
        <p:nvPicPr>
          <p:cNvPr id="2050" name="Picture 2" descr="http://upload.wikimedia.org/wikipedia/commons/thumb/b/ba/Eidpakistan.jpg/800px-Eidpaki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88" y="1654365"/>
            <a:ext cx="5200207" cy="39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1" y="1652134"/>
            <a:ext cx="2450374" cy="3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Ashura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8567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Är </a:t>
            </a:r>
            <a:r>
              <a:rPr lang="sv-SE" dirty="0"/>
              <a:t>en </a:t>
            </a:r>
            <a:r>
              <a:rPr lang="sv-SE" i="1" dirty="0"/>
              <a:t>sorgehögtid</a:t>
            </a:r>
            <a:r>
              <a:rPr lang="sv-SE" dirty="0"/>
              <a:t> </a:t>
            </a:r>
            <a:r>
              <a:rPr lang="sv-SE" dirty="0" smtClean="0"/>
              <a:t>inom shia och </a:t>
            </a:r>
            <a:r>
              <a:rPr lang="sv-SE" dirty="0"/>
              <a:t>firas till minne av </a:t>
            </a:r>
            <a:r>
              <a:rPr lang="sv-SE" dirty="0" err="1" smtClean="0"/>
              <a:t>Husayn</a:t>
            </a:r>
            <a:r>
              <a:rPr lang="sv-SE" dirty="0" smtClean="0"/>
              <a:t>, Mohammeds systerson.</a:t>
            </a:r>
          </a:p>
          <a:p>
            <a:r>
              <a:rPr lang="sv-SE" dirty="0" smtClean="0"/>
              <a:t>Brukar återberättas i olika skådespel. Det är vanligt </a:t>
            </a:r>
            <a:r>
              <a:rPr lang="sv-SE" dirty="0"/>
              <a:t>att åskådarna slår sig för bröstet eller i huvudet för att visa sin sorg över </a:t>
            </a:r>
            <a:r>
              <a:rPr lang="sv-SE" dirty="0" err="1"/>
              <a:t>Husayns</a:t>
            </a:r>
            <a:r>
              <a:rPr lang="sv-SE" dirty="0"/>
              <a:t> </a:t>
            </a:r>
            <a:r>
              <a:rPr lang="sv-SE" dirty="0" smtClean="0"/>
              <a:t>död.</a:t>
            </a:r>
          </a:p>
          <a:p>
            <a:r>
              <a:rPr lang="sv-SE" dirty="0" smtClean="0"/>
              <a:t>Vissa </a:t>
            </a:r>
            <a:r>
              <a:rPr lang="sv-SE" dirty="0"/>
              <a:t>muslimer går så långt att de slår sig blodiga med piskor eller svärd.  </a:t>
            </a:r>
            <a:endParaRPr lang="sv-SE" dirty="0" smtClean="0"/>
          </a:p>
          <a:p>
            <a:r>
              <a:rPr lang="sv-SE" dirty="0" smtClean="0"/>
              <a:t>För sunniter är det däremot en helgdag då man ska göra goda gärningar</a:t>
            </a:r>
            <a:endParaRPr lang="sv-SE" dirty="0"/>
          </a:p>
        </p:txBody>
      </p:sp>
      <p:pic>
        <p:nvPicPr>
          <p:cNvPr id="2052" name="Picture 4" descr="http://newsimg.bbc.co.uk/media/images/41314000/jpg/_41314384_kashmiri1_afp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0" y="1613107"/>
            <a:ext cx="3494863" cy="25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dwallpapers360.com/wp-content/uploads/ashura-in-iran-hd-images-wo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83" y="4044129"/>
            <a:ext cx="3471440" cy="23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ynetnews.com/PicServer2/13062011/3602389/2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12" y="4077072"/>
            <a:ext cx="3632776" cy="22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8597" y="4447325"/>
            <a:ext cx="1718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200" dirty="0" smtClean="0"/>
              <a:t>Ledsna</a:t>
            </a:r>
          </a:p>
          <a:p>
            <a:pPr algn="ctr"/>
            <a:r>
              <a:rPr lang="sv-SE" sz="2200" dirty="0" smtClean="0"/>
              <a:t>shiamuslimer</a:t>
            </a:r>
            <a:endParaRPr lang="sv-SE" sz="2200" dirty="0"/>
          </a:p>
        </p:txBody>
      </p:sp>
      <p:pic>
        <p:nvPicPr>
          <p:cNvPr id="2050" name="Picture 2" descr="http://i.telegraph.co.uk/multimedia/archive/02076/festival4epa_2076466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3" y="1556738"/>
            <a:ext cx="4389345" cy="25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Några andra högtider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85000" lnSpcReduction="10000"/>
          </a:bodyPr>
          <a:lstStyle/>
          <a:p>
            <a:r>
              <a:rPr lang="sv-SE" i="1" dirty="0" err="1" smtClean="0"/>
              <a:t>Mawlid</a:t>
            </a:r>
            <a:r>
              <a:rPr lang="sv-SE" dirty="0" smtClean="0"/>
              <a:t> - </a:t>
            </a:r>
            <a:r>
              <a:rPr lang="sv-SE" dirty="0"/>
              <a:t>firas till minne av Muhammeds födelsedag</a:t>
            </a:r>
            <a:r>
              <a:rPr lang="sv-SE" dirty="0" smtClean="0"/>
              <a:t>. Man har gatuprocessioner </a:t>
            </a:r>
            <a:r>
              <a:rPr lang="sv-SE" dirty="0"/>
              <a:t>och särskilda gudstjänster i </a:t>
            </a:r>
            <a:r>
              <a:rPr lang="sv-SE" dirty="0" smtClean="0"/>
              <a:t>moskén.</a:t>
            </a:r>
          </a:p>
          <a:p>
            <a:endParaRPr lang="sv-SE" dirty="0"/>
          </a:p>
          <a:p>
            <a:r>
              <a:rPr lang="sv-SE" i="1" dirty="0" err="1" smtClean="0"/>
              <a:t>Isra</a:t>
            </a:r>
            <a:r>
              <a:rPr lang="sv-SE" i="1" dirty="0" smtClean="0"/>
              <a:t> </a:t>
            </a:r>
            <a:r>
              <a:rPr lang="sv-SE" dirty="0" smtClean="0"/>
              <a:t>och</a:t>
            </a:r>
            <a:r>
              <a:rPr lang="sv-SE" i="1" dirty="0" smtClean="0"/>
              <a:t> </a:t>
            </a:r>
            <a:r>
              <a:rPr lang="sv-SE" i="1" dirty="0" err="1" smtClean="0"/>
              <a:t>Miraj</a:t>
            </a:r>
            <a:r>
              <a:rPr lang="sv-SE" dirty="0" smtClean="0"/>
              <a:t> - </a:t>
            </a:r>
            <a:r>
              <a:rPr lang="sv-SE" dirty="0"/>
              <a:t>firas till minne av Muhammeds nattliga resa till Jerusalem </a:t>
            </a:r>
            <a:r>
              <a:rPr lang="sv-SE" dirty="0" smtClean="0"/>
              <a:t>och </a:t>
            </a:r>
            <a:r>
              <a:rPr lang="sv-SE" dirty="0"/>
              <a:t>dennes </a:t>
            </a:r>
            <a:r>
              <a:rPr lang="sv-SE" dirty="0" smtClean="0"/>
              <a:t>himmelsfärd. Man har festliga ceremonier i moskén och </a:t>
            </a:r>
            <a:r>
              <a:rPr lang="sv-SE" dirty="0"/>
              <a:t>man läser legender om Muhammeds </a:t>
            </a:r>
            <a:r>
              <a:rPr lang="sv-SE" dirty="0" smtClean="0"/>
              <a:t>resa.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8" name="Picture 4" descr="http://www.thehindu.com/multimedia/dynamic/00479/15MNPAGE2_ID_MILAD__47907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00200"/>
            <a:ext cx="2616225" cy="16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mgur.com/tZC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92" y="3717032"/>
            <a:ext cx="2016224" cy="1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Moské</a:t>
            </a:r>
            <a:r>
              <a:rPr lang="sv-SE" dirty="0" smtClean="0">
                <a:solidFill>
                  <a:schemeClr val="bg1"/>
                </a:solidFill>
              </a:rPr>
              <a:t> – ”plats där man knäböjer”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660661" y="5877272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Göteborgs moské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http://upload.wikimedia.org/wikipedia/commons/thumb/d/d4/AbujaNationalMosque.jpg/1280px-AbujaNational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8" y="548680"/>
            <a:ext cx="7211144" cy="53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866800" y="1790418"/>
            <a:ext cx="1773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minaret =</a:t>
            </a:r>
          </a:p>
          <a:p>
            <a:r>
              <a:rPr lang="sv-SE" dirty="0" smtClean="0"/>
              <a:t>böneutropartorn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>
            <a:off x="6300192" y="2204864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Imam/</a:t>
            </a:r>
            <a:r>
              <a:rPr lang="sv-SE" dirty="0" err="1" smtClean="0">
                <a:solidFill>
                  <a:schemeClr val="bg1"/>
                </a:solidFill>
              </a:rPr>
              <a:t>said</a:t>
            </a:r>
            <a:r>
              <a:rPr lang="sv-SE" dirty="0" smtClean="0">
                <a:solidFill>
                  <a:schemeClr val="bg1"/>
                </a:solidFill>
              </a:rPr>
              <a:t>= </a:t>
            </a:r>
            <a:r>
              <a:rPr lang="sv-SE" dirty="0" smtClean="0">
                <a:solidFill>
                  <a:schemeClr val="bg1"/>
                </a:solidFill>
              </a:rPr>
              <a:t>böneledare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559" y="1600200"/>
            <a:ext cx="37768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t.se/cachable_image/1366974755/svts/article1184513.svt/alternates/large/moske-in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24276" cy="46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252465" y="1296452"/>
            <a:ext cx="168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</a:t>
            </a:r>
            <a:r>
              <a:rPr lang="sv-SE" dirty="0" err="1" smtClean="0"/>
              <a:t>ihrab</a:t>
            </a:r>
            <a:r>
              <a:rPr lang="sv-SE" dirty="0" smtClean="0"/>
              <a:t> visar var</a:t>
            </a:r>
          </a:p>
          <a:p>
            <a:r>
              <a:rPr lang="sv-SE" dirty="0" err="1" smtClean="0"/>
              <a:t>Mekka</a:t>
            </a:r>
            <a:r>
              <a:rPr lang="sv-SE" dirty="0" smtClean="0"/>
              <a:t> ligger </a:t>
            </a:r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 flipH="1">
            <a:off x="6804248" y="1916832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3947991" y="4283804"/>
            <a:ext cx="25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Män och kvinnor åtskilda</a:t>
            </a:r>
            <a:endParaRPr lang="sv-SE" dirty="0"/>
          </a:p>
        </p:txBody>
      </p:sp>
      <p:cxnSp>
        <p:nvCxnSpPr>
          <p:cNvPr id="17" name="Rak pil 16"/>
          <p:cNvCxnSpPr/>
          <p:nvPr/>
        </p:nvCxnSpPr>
        <p:spPr>
          <a:xfrm flipV="1">
            <a:off x="4283968" y="3933056"/>
            <a:ext cx="0" cy="3600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stCxn id="15" idx="2"/>
          </p:cNvCxnSpPr>
          <p:nvPr/>
        </p:nvCxnSpPr>
        <p:spPr>
          <a:xfrm flipH="1">
            <a:off x="5217473" y="4653136"/>
            <a:ext cx="1" cy="3600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899592" y="1305970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</a:t>
            </a:r>
            <a:r>
              <a:rPr lang="sv-SE" dirty="0" smtClean="0"/>
              <a:t>mam/</a:t>
            </a:r>
            <a:r>
              <a:rPr lang="sv-SE" dirty="0" err="1" smtClean="0"/>
              <a:t>said</a:t>
            </a:r>
            <a:endParaRPr lang="sv-SE" dirty="0"/>
          </a:p>
        </p:txBody>
      </p:sp>
      <p:cxnSp>
        <p:nvCxnSpPr>
          <p:cNvPr id="25" name="Rak pil 24"/>
          <p:cNvCxnSpPr/>
          <p:nvPr/>
        </p:nvCxnSpPr>
        <p:spPr>
          <a:xfrm>
            <a:off x="1259632" y="1710100"/>
            <a:ext cx="216024" cy="782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http://upload.wikimedia.org/wikipedia/commons/thumb/5/54/Fittja_moske_2012e.jpg/1280px-Fittja_moske_201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6" y="404664"/>
            <a:ext cx="8297069" cy="59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195736" y="3068960"/>
            <a:ext cx="304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Inga bilder på levande varelser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7236296" y="3863181"/>
            <a:ext cx="145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minbar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= predikstol för fredags-bönen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2" name="Rak pil 11"/>
          <p:cNvCxnSpPr/>
          <p:nvPr/>
        </p:nvCxnSpPr>
        <p:spPr>
          <a:xfrm flipV="1">
            <a:off x="8010677" y="3030675"/>
            <a:ext cx="283376" cy="8662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00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6451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960440" cy="30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1331640" y="54868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 smtClean="0">
                <a:solidFill>
                  <a:schemeClr val="bg1"/>
                </a:solidFill>
              </a:rPr>
              <a:t> </a:t>
            </a:r>
            <a:r>
              <a:rPr lang="sv-SE" sz="6000" b="1" dirty="0" smtClean="0">
                <a:solidFill>
                  <a:schemeClr val="bg1"/>
                </a:solidFill>
              </a:rPr>
              <a:t>Kläder</a:t>
            </a:r>
            <a:endParaRPr lang="sv-SE" sz="6000" b="1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76056" y="2606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Hijab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4653136"/>
            <a:ext cx="104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Burka</a:t>
            </a:r>
            <a:endParaRPr lang="sv-SE" sz="2800" dirty="0"/>
          </a:p>
        </p:txBody>
      </p:sp>
      <p:sp>
        <p:nvSpPr>
          <p:cNvPr id="3" name="Rektangel 2"/>
          <p:cNvSpPr/>
          <p:nvPr/>
        </p:nvSpPr>
        <p:spPr>
          <a:xfrm>
            <a:off x="5092587" y="5949280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solidFill>
                  <a:schemeClr val="bg1"/>
                </a:solidFill>
              </a:rPr>
              <a:t>Niqab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Klädreglerna varierar i olika länder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04" y="1600200"/>
            <a:ext cx="3623991" cy="4525963"/>
          </a:xfrm>
        </p:spPr>
      </p:pic>
    </p:spTree>
    <p:extLst>
      <p:ext uri="{BB962C8B-B14F-4D97-AF65-F5344CB8AC3E}">
        <p14:creationId xmlns:p14="http://schemas.microsoft.com/office/powerpoint/2010/main" val="24768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446" y="332656"/>
            <a:ext cx="8229600" cy="1143000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chemeClr val="bg1"/>
                </a:solidFill>
                <a:latin typeface="Lucida Fax" pitchFamily="18" charset="0"/>
              </a:rPr>
              <a:t>Muhammed</a:t>
            </a:r>
            <a:endParaRPr lang="sv-SE" sz="4800" dirty="0">
              <a:solidFill>
                <a:schemeClr val="bg1"/>
              </a:solidFill>
              <a:latin typeface="Lucida Fax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 flipH="1">
            <a:off x="8686800" y="6021288"/>
            <a:ext cx="61664" cy="104875"/>
          </a:xfrm>
        </p:spPr>
        <p:txBody>
          <a:bodyPr>
            <a:normAutofit fontScale="25000" lnSpcReduction="20000"/>
          </a:bodyPr>
          <a:lstStyle/>
          <a:p>
            <a:endParaRPr lang="sv-SE" dirty="0"/>
          </a:p>
        </p:txBody>
      </p:sp>
      <p:pic>
        <p:nvPicPr>
          <p:cNvPr id="5" name="Picture 2" descr="http://upload.wikimedia.org/wikipedia/commons/2/20/Mohammed_receiving_revelation_from_the_angel_Gabr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92" y="1576473"/>
            <a:ext cx="4872508" cy="36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7660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Allahs senaste sändebud och islams grundare</a:t>
            </a:r>
            <a:endParaRPr lang="sv-SE" sz="3600" dirty="0">
              <a:solidFill>
                <a:schemeClr val="bg1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http://upload.wikimedia.org/wikipedia/commons/thumb/f/f2/Hijab_world2.png/1280px-Hijab_wor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70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Matregler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5521" y="3743592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sv-SE" dirty="0" err="1" smtClean="0">
                <a:solidFill>
                  <a:schemeClr val="bg1"/>
                </a:solidFill>
              </a:rPr>
              <a:t>Haram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= otillåtet: alkohol</a:t>
            </a:r>
            <a:r>
              <a:rPr lang="sv-SE" dirty="0">
                <a:solidFill>
                  <a:schemeClr val="bg1"/>
                </a:solidFill>
              </a:rPr>
              <a:t>, blodmat, fläskkött, självdöda </a:t>
            </a:r>
            <a:r>
              <a:rPr lang="sv-SE" dirty="0" smtClean="0">
                <a:solidFill>
                  <a:schemeClr val="bg1"/>
                </a:solidFill>
              </a:rPr>
              <a:t>djur</a:t>
            </a:r>
          </a:p>
        </p:txBody>
      </p:sp>
      <p:pic>
        <p:nvPicPr>
          <p:cNvPr id="4" name="Bildobjekt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108" y="1842464"/>
            <a:ext cx="1637844" cy="14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2464"/>
            <a:ext cx="1506975" cy="14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.ytimg.com/vi/qiwFBi0zfL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2464"/>
            <a:ext cx="2505418" cy="14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5364088" y="4410352"/>
            <a:ext cx="366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dirty="0">
                <a:solidFill>
                  <a:schemeClr val="bg1"/>
                </a:solidFill>
              </a:rPr>
              <a:t>Halal = tillåtet, speciell ritual vid slakt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Vad händer efter döden?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129089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6012160" y="2132856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Paradiset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5923637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Helvetet…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95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Livet </a:t>
            </a:r>
            <a:r>
              <a:rPr lang="sv-SE" dirty="0"/>
              <a:t>på jorden </a:t>
            </a:r>
            <a:r>
              <a:rPr lang="sv-SE" dirty="0" smtClean="0"/>
              <a:t>är endast en </a:t>
            </a:r>
            <a:r>
              <a:rPr lang="sv-SE" dirty="0"/>
              <a:t>förberedelse för det eviga livet </a:t>
            </a:r>
            <a:r>
              <a:rPr lang="sv-SE" i="1" dirty="0"/>
              <a:t>efter</a:t>
            </a:r>
            <a:r>
              <a:rPr lang="sv-SE" dirty="0"/>
              <a:t> </a:t>
            </a:r>
            <a:r>
              <a:rPr lang="sv-SE" dirty="0" smtClean="0"/>
              <a:t>döden.</a:t>
            </a:r>
          </a:p>
          <a:p>
            <a:r>
              <a:rPr lang="sv-SE" dirty="0" smtClean="0"/>
              <a:t>Beroende på hur vi har levt kommer man till olika nivåer av </a:t>
            </a:r>
            <a:r>
              <a:rPr lang="sv-SE" i="1" dirty="0" smtClean="0"/>
              <a:t>helvetet</a:t>
            </a:r>
            <a:r>
              <a:rPr lang="sv-SE" dirty="0" smtClean="0"/>
              <a:t> eller </a:t>
            </a:r>
            <a:r>
              <a:rPr lang="sv-SE" i="1" dirty="0" smtClean="0"/>
              <a:t>paradiset.</a:t>
            </a:r>
          </a:p>
          <a:p>
            <a:endParaRPr lang="sv-SE" dirty="0"/>
          </a:p>
        </p:txBody>
      </p:sp>
      <p:pic>
        <p:nvPicPr>
          <p:cNvPr id="4" name="Picture 2" descr="http://gfx.dagbladet.no/labrador/640/640418/6404185/jpg/active/96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14" y="3863181"/>
            <a:ext cx="5136571" cy="28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http://upload.wikimedia.org/wikipedia/commons/d/d1/Sunni-Shi%27a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6" y="548680"/>
            <a:ext cx="101011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Sunni och shia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De har framförallt olika åsikter om vem som ska leda muslimerna och tolka Koranen</a:t>
            </a:r>
          </a:p>
          <a:p>
            <a:r>
              <a:rPr lang="sv-SE" dirty="0" smtClean="0"/>
              <a:t>Shia anser </a:t>
            </a:r>
            <a:r>
              <a:rPr lang="sv-SE" dirty="0"/>
              <a:t>att bara släktingar till </a:t>
            </a:r>
            <a:r>
              <a:rPr lang="sv-SE" dirty="0" smtClean="0"/>
              <a:t>Mohammed ska leda muslimerna (</a:t>
            </a:r>
            <a:r>
              <a:rPr lang="sv-SE" i="1" dirty="0" smtClean="0"/>
              <a:t>imam</a:t>
            </a:r>
            <a:r>
              <a:rPr lang="sv-SE" dirty="0" smtClean="0"/>
              <a:t>). Dessa imamer är de som kan tolka Koranen och bestämma hur man ska leva, samt vara religiösa och politiska ledare.</a:t>
            </a:r>
            <a:endParaRPr lang="sv-SE" dirty="0" smtClean="0"/>
          </a:p>
          <a:p>
            <a:r>
              <a:rPr lang="sv-SE" dirty="0" smtClean="0"/>
              <a:t>Sunni </a:t>
            </a:r>
            <a:r>
              <a:rPr lang="sv-SE" dirty="0" smtClean="0"/>
              <a:t>anser att </a:t>
            </a:r>
            <a:r>
              <a:rPr lang="sv-SE" dirty="0"/>
              <a:t>den mest respekterade och </a:t>
            </a:r>
            <a:r>
              <a:rPr lang="sv-SE" dirty="0" smtClean="0"/>
              <a:t>bäst lämpade skulle </a:t>
            </a:r>
            <a:r>
              <a:rPr lang="sv-SE" dirty="0"/>
              <a:t>bli </a:t>
            </a:r>
            <a:r>
              <a:rPr lang="sv-SE" dirty="0" smtClean="0"/>
              <a:t>ledare (</a:t>
            </a:r>
            <a:r>
              <a:rPr lang="sv-SE" i="1" dirty="0" smtClean="0"/>
              <a:t>kalif</a:t>
            </a:r>
            <a:r>
              <a:rPr lang="sv-SE" dirty="0" smtClean="0"/>
              <a:t>). Det är Koranen och Muhammeds liv som visar hur man ska leva (</a:t>
            </a:r>
            <a:r>
              <a:rPr lang="sv-SE" i="1" dirty="0" err="1" smtClean="0"/>
              <a:t>sunna</a:t>
            </a:r>
            <a:r>
              <a:rPr lang="sv-SE" dirty="0" smtClean="0"/>
              <a:t> = Muhammeds traditioner).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3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https://lubpak.com/wp-content/uploads/2014/07/un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7" y="1417638"/>
            <a:ext cx="3292573" cy="33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aravandaily.com/portal/wp-content/uploads/2014/06/cartoon-Iraq-sunni-sh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674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40889" y="4942329"/>
            <a:ext cx="32723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 smtClean="0"/>
              <a:t>De flesta kommer överens!</a:t>
            </a:r>
            <a:endParaRPr lang="sv-SE" sz="2200" dirty="0"/>
          </a:p>
        </p:txBody>
      </p:sp>
      <p:sp>
        <p:nvSpPr>
          <p:cNvPr id="6" name="textruta 5"/>
          <p:cNvSpPr txBox="1"/>
          <p:nvPr/>
        </p:nvSpPr>
        <p:spPr>
          <a:xfrm>
            <a:off x="4672608" y="4803829"/>
            <a:ext cx="37237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200" dirty="0" smtClean="0"/>
              <a:t>Några bråkar</a:t>
            </a:r>
          </a:p>
          <a:p>
            <a:pPr algn="ctr"/>
            <a:r>
              <a:rPr lang="sv-SE" sz="2200" dirty="0" smtClean="0"/>
              <a:t>ex. IS, </a:t>
            </a:r>
            <a:r>
              <a:rPr lang="sv-SE" sz="2200" dirty="0" err="1" smtClean="0"/>
              <a:t>Boko</a:t>
            </a:r>
            <a:r>
              <a:rPr lang="sv-SE" sz="2200" dirty="0" smtClean="0"/>
              <a:t> </a:t>
            </a:r>
            <a:r>
              <a:rPr lang="sv-SE" sz="2200" dirty="0" err="1" smtClean="0"/>
              <a:t>Haram</a:t>
            </a:r>
            <a:r>
              <a:rPr lang="sv-SE" sz="2200" dirty="0" smtClean="0"/>
              <a:t>, </a:t>
            </a:r>
            <a:r>
              <a:rPr lang="sv-SE" sz="2400" dirty="0" smtClean="0"/>
              <a:t>al-Qaida…</a:t>
            </a:r>
            <a:endParaRPr lang="sv-SE" sz="2400" dirty="0"/>
          </a:p>
          <a:p>
            <a:pPr algn="ctr"/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4842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97165"/>
          <a:ext cx="8229600" cy="618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889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Sunni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Shia</a:t>
                      </a:r>
                      <a:endParaRPr lang="sv-SE" dirty="0"/>
                    </a:p>
                  </a:txBody>
                  <a:tcPr/>
                </a:tc>
              </a:tr>
              <a:tr h="757552">
                <a:tc>
                  <a:txBody>
                    <a:bodyPr/>
                    <a:lstStyle/>
                    <a:p>
                      <a:r>
                        <a:rPr lang="sv-SE" dirty="0" smtClean="0"/>
                        <a:t>Heliga platser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Mekka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smtClean="0"/>
                        <a:t>är viktigast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har</a:t>
                      </a:r>
                      <a:r>
                        <a:rPr lang="sv-SE" baseline="0" dirty="0" smtClean="0"/>
                        <a:t> s</a:t>
                      </a:r>
                      <a:r>
                        <a:rPr lang="sv-SE" dirty="0" smtClean="0"/>
                        <a:t>amma, men har fler</a:t>
                      </a:r>
                      <a:r>
                        <a:rPr lang="sv-SE" baseline="0" dirty="0" smtClean="0"/>
                        <a:t> än sunni</a:t>
                      </a:r>
                      <a:endParaRPr lang="sv-SE" dirty="0"/>
                    </a:p>
                  </a:txBody>
                  <a:tcPr/>
                </a:tc>
              </a:tr>
              <a:tr h="757552">
                <a:tc>
                  <a:txBody>
                    <a:bodyPr/>
                    <a:lstStyle/>
                    <a:p>
                      <a:r>
                        <a:rPr lang="sv-SE" dirty="0" smtClean="0"/>
                        <a:t>Bildförbud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ogillar avbildande av människor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bilder på imamerna Ali och Hussein mycket populära. </a:t>
                      </a:r>
                      <a:endParaRPr lang="sv-SE" dirty="0"/>
                    </a:p>
                  </a:txBody>
                  <a:tcPr/>
                </a:tc>
              </a:tr>
              <a:tr h="438899">
                <a:tc>
                  <a:txBody>
                    <a:bodyPr/>
                    <a:lstStyle/>
                    <a:p>
                      <a:r>
                        <a:rPr lang="sv-SE" dirty="0" smtClean="0"/>
                        <a:t>Helger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en del…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har fler högtider</a:t>
                      </a:r>
                      <a:endParaRPr lang="sv-SE" dirty="0"/>
                    </a:p>
                  </a:txBody>
                  <a:tcPr/>
                </a:tc>
              </a:tr>
              <a:tr h="438899">
                <a:tc>
                  <a:txBody>
                    <a:bodyPr/>
                    <a:lstStyle/>
                    <a:p>
                      <a:r>
                        <a:rPr lang="sv-SE" dirty="0" smtClean="0"/>
                        <a:t>Ledarskapet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den mest vise skall leda</a:t>
                      </a:r>
                    </a:p>
                    <a:p>
                      <a:r>
                        <a:rPr lang="sv-SE" dirty="0" smtClean="0"/>
                        <a:t>(kalif)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Muhammeds släktingar skall vara ledare (imam)</a:t>
                      </a:r>
                      <a:endParaRPr lang="sv-SE" dirty="0"/>
                    </a:p>
                  </a:txBody>
                  <a:tcPr/>
                </a:tc>
              </a:tr>
              <a:tr h="1082218">
                <a:tc>
                  <a:txBody>
                    <a:bodyPr/>
                    <a:lstStyle/>
                    <a:p>
                      <a:r>
                        <a:rPr lang="sv-SE" dirty="0" smtClean="0"/>
                        <a:t>Vad betyder imam?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en som leder gudstjänsten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En viktigare titel för Mohammeds närmsta släktingar/ledare</a:t>
                      </a:r>
                      <a:endParaRPr lang="sv-SE" dirty="0"/>
                    </a:p>
                  </a:txBody>
                  <a:tcPr/>
                </a:tc>
              </a:tr>
              <a:tr h="438899">
                <a:tc>
                  <a:txBody>
                    <a:bodyPr/>
                    <a:lstStyle/>
                    <a:p>
                      <a:r>
                        <a:rPr lang="sv-SE" dirty="0" smtClean="0"/>
                        <a:t>Bön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händerna knäppta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händerna vid sidorna</a:t>
                      </a:r>
                      <a:endParaRPr lang="sv-SE" dirty="0"/>
                    </a:p>
                  </a:txBody>
                  <a:tcPr/>
                </a:tc>
              </a:tr>
              <a:tr h="108221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Mohammed den sista </a:t>
                      </a:r>
                      <a:r>
                        <a:rPr lang="sv-SE" dirty="0" smtClean="0"/>
                        <a:t>profeten, det kommer inga fler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Den</a:t>
                      </a:r>
                      <a:r>
                        <a:rPr lang="sv-SE" baseline="0" dirty="0" smtClean="0"/>
                        <a:t> siste imamen </a:t>
                      </a:r>
                      <a:r>
                        <a:rPr lang="sv-SE" dirty="0" smtClean="0">
                          <a:hlinkClick r:id="rId2" tooltip="Muhammad ibn Hasan"/>
                        </a:rPr>
                        <a:t>Muhammad </a:t>
                      </a:r>
                      <a:r>
                        <a:rPr lang="sv-SE" dirty="0" err="1" smtClean="0">
                          <a:hlinkClick r:id="rId2" tooltip="Muhammad ibn Hasan"/>
                        </a:rPr>
                        <a:t>ibn</a:t>
                      </a:r>
                      <a:r>
                        <a:rPr lang="sv-SE" dirty="0" smtClean="0">
                          <a:hlinkClick r:id="rId2" tooltip="Muhammad ibn Hasan"/>
                        </a:rPr>
                        <a:t> </a:t>
                      </a:r>
                      <a:r>
                        <a:rPr lang="sv-SE" dirty="0" err="1" smtClean="0">
                          <a:hlinkClick r:id="rId2" tooltip="Muhammad ibn Hasan"/>
                        </a:rPr>
                        <a:t>Hasan</a:t>
                      </a:r>
                      <a:r>
                        <a:rPr lang="sv-SE" dirty="0" smtClean="0"/>
                        <a:t> </a:t>
                      </a:r>
                      <a:r>
                        <a:rPr lang="sv-SE" baseline="0" dirty="0" smtClean="0"/>
                        <a:t>kommer tillbaka för att skapa rättvisa!</a:t>
                      </a:r>
                      <a:endParaRPr lang="sv-SE" dirty="0"/>
                    </a:p>
                  </a:txBody>
                  <a:tcPr/>
                </a:tc>
              </a:tr>
              <a:tr h="438899">
                <a:tc>
                  <a:txBody>
                    <a:bodyPr/>
                    <a:lstStyle/>
                    <a:p>
                      <a:r>
                        <a:rPr lang="sv-SE" dirty="0" smtClean="0"/>
                        <a:t>Hur många?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Cirka</a:t>
                      </a:r>
                      <a:r>
                        <a:rPr lang="sv-SE" baseline="0" dirty="0" smtClean="0"/>
                        <a:t> 1,3 miljarder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Cirka</a:t>
                      </a:r>
                      <a:r>
                        <a:rPr lang="sv-SE" baseline="0" dirty="0" smtClean="0"/>
                        <a:t> 200 miljoner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chemeClr val="bg1"/>
                </a:solidFill>
                <a:latin typeface="Lucida Fax" pitchFamily="18" charset="0"/>
              </a:rPr>
              <a:t>Halvmåne och stjärna, vanlig symbol inom Islam</a:t>
            </a:r>
            <a:endParaRPr lang="sv-SE" sz="3600" dirty="0">
              <a:solidFill>
                <a:schemeClr val="bg1"/>
              </a:solidFill>
              <a:latin typeface="Lucida Fax" pitchFamily="18" charset="0"/>
            </a:endParaRPr>
          </a:p>
        </p:txBody>
      </p:sp>
      <p:pic>
        <p:nvPicPr>
          <p:cNvPr id="4" name="il_fi" descr="http://fithenke.blogg.se/images/2010/crescent-200_8943409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194421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Turkiets flagg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520280" cy="1743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251520" y="60932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Lucida Fax" pitchFamily="18" charset="0"/>
              </a:rPr>
              <a:t>Egypten</a:t>
            </a:r>
            <a:endParaRPr lang="sv-SE" sz="2800" dirty="0">
              <a:solidFill>
                <a:schemeClr val="bg1"/>
              </a:solidFill>
              <a:latin typeface="Lucida Fax" pitchFamily="18" charset="0"/>
            </a:endParaRPr>
          </a:p>
        </p:txBody>
      </p:sp>
      <p:pic>
        <p:nvPicPr>
          <p:cNvPr id="7" name="Bildobjekt 6" descr="Libyens nya flagg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456384" cy="1733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/>
          <p:cNvSpPr txBox="1"/>
          <p:nvPr/>
        </p:nvSpPr>
        <p:spPr>
          <a:xfrm>
            <a:off x="2987824" y="60932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Lucida Fax" pitchFamily="18" charset="0"/>
              </a:rPr>
              <a:t>Libyen</a:t>
            </a:r>
            <a:endParaRPr lang="sv-SE" sz="2800" dirty="0">
              <a:solidFill>
                <a:schemeClr val="bg1"/>
              </a:solidFill>
              <a:latin typeface="Lucida Fax" pitchFamily="18" charset="0"/>
            </a:endParaRPr>
          </a:p>
        </p:txBody>
      </p:sp>
      <p:pic>
        <p:nvPicPr>
          <p:cNvPr id="9" name="Bildobjekt 8" descr="Algeriets flagg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376264" cy="1735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ruta 9"/>
          <p:cNvSpPr txBox="1"/>
          <p:nvPr/>
        </p:nvSpPr>
        <p:spPr>
          <a:xfrm>
            <a:off x="6588224" y="60932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Lucida Fax" pitchFamily="18" charset="0"/>
              </a:rPr>
              <a:t>Algeriet</a:t>
            </a:r>
            <a:endParaRPr lang="sv-SE" sz="2800" dirty="0">
              <a:solidFill>
                <a:schemeClr val="bg1"/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Var i världen finns islam främst?</a:t>
            </a:r>
            <a:endParaRPr lang="sv-SE" b="1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0" y="1917124"/>
            <a:ext cx="7777580" cy="3687149"/>
          </a:xfrm>
        </p:spPr>
      </p:pic>
    </p:spTree>
    <p:extLst>
      <p:ext uri="{BB962C8B-B14F-4D97-AF65-F5344CB8AC3E}">
        <p14:creationId xmlns:p14="http://schemas.microsoft.com/office/powerpoint/2010/main" val="15896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Antal troende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52" y="1509084"/>
            <a:ext cx="5607495" cy="3738330"/>
          </a:xfr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899592" y="533886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300" dirty="0" smtClean="0"/>
              <a:t>Cirka 1,5 miljarder</a:t>
            </a:r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4178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Heliga platser</a:t>
            </a:r>
            <a:endParaRPr lang="sv-SE" b="1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70" y="2226469"/>
            <a:ext cx="4869839" cy="3263504"/>
          </a:xfrm>
        </p:spPr>
      </p:pic>
      <p:pic>
        <p:nvPicPr>
          <p:cNvPr id="7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" y="2226469"/>
            <a:ext cx="4275332" cy="3263504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841663" y="3205596"/>
            <a:ext cx="1496291" cy="613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350"/>
          </a:p>
        </p:txBody>
      </p:sp>
      <p:sp>
        <p:nvSpPr>
          <p:cNvPr id="10" name="Ellips 9"/>
          <p:cNvSpPr/>
          <p:nvPr/>
        </p:nvSpPr>
        <p:spPr>
          <a:xfrm>
            <a:off x="1091049" y="4091202"/>
            <a:ext cx="1226127" cy="613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350"/>
          </a:p>
        </p:txBody>
      </p:sp>
      <p:sp>
        <p:nvSpPr>
          <p:cNvPr id="11" name="textruta 10"/>
          <p:cNvSpPr txBox="1"/>
          <p:nvPr/>
        </p:nvSpPr>
        <p:spPr>
          <a:xfrm>
            <a:off x="1828797" y="4743451"/>
            <a:ext cx="239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Muhammed föddes här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33392" y="2641663"/>
            <a:ext cx="277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Här är Muhammed begravd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751751" y="1290421"/>
            <a:ext cx="293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Jerusalem: hit </a:t>
            </a:r>
            <a:r>
              <a:rPr lang="sv-SE" dirty="0"/>
              <a:t>färdades Muhammed och träffade de andra stora profeterna</a:t>
            </a:r>
          </a:p>
        </p:txBody>
      </p:sp>
      <p:cxnSp>
        <p:nvCxnSpPr>
          <p:cNvPr id="15" name="Rak pil 14"/>
          <p:cNvCxnSpPr/>
          <p:nvPr/>
        </p:nvCxnSpPr>
        <p:spPr>
          <a:xfrm flipH="1" flipV="1">
            <a:off x="1943100" y="4577195"/>
            <a:ext cx="394854" cy="16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935182" y="3011009"/>
            <a:ext cx="200800" cy="53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6876256" y="2132856"/>
            <a:ext cx="144016" cy="1072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Kaban</a:t>
            </a:r>
            <a:r>
              <a:rPr lang="sv-SE" dirty="0" smtClean="0">
                <a:solidFill>
                  <a:schemeClr val="bg1"/>
                </a:solidFill>
              </a:rPr>
              <a:t> i </a:t>
            </a:r>
            <a:r>
              <a:rPr lang="sv-SE" dirty="0" err="1" smtClean="0">
                <a:solidFill>
                  <a:schemeClr val="bg1"/>
                </a:solidFill>
              </a:rPr>
              <a:t>Mekka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il_fi" descr="http://www.sacredsites.com/middle_east/saudi_arabia/images/the-kaba-01-5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1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5458</TotalTime>
  <Words>913</Words>
  <Application>Microsoft Office PowerPoint</Application>
  <PresentationFormat>Bildspel på skärmen (4:3)</PresentationFormat>
  <Paragraphs>162</Paragraphs>
  <Slides>47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1" baseType="lpstr">
      <vt:lpstr>Arial</vt:lpstr>
      <vt:lpstr>Calibri</vt:lpstr>
      <vt:lpstr>Lucida Fax</vt:lpstr>
      <vt:lpstr>Office-tema</vt:lpstr>
      <vt:lpstr>PowerPoint-presentation</vt:lpstr>
      <vt:lpstr>Islam</vt:lpstr>
      <vt:lpstr>Allah – det finns bara en gud!</vt:lpstr>
      <vt:lpstr>Muhammed</vt:lpstr>
      <vt:lpstr>Halvmåne och stjärna, vanlig symbol inom Islam</vt:lpstr>
      <vt:lpstr>Var i världen finns islam främst?</vt:lpstr>
      <vt:lpstr>Antal troende</vt:lpstr>
      <vt:lpstr>Heliga platser</vt:lpstr>
      <vt:lpstr>Kaban i Mekka</vt:lpstr>
      <vt:lpstr>Koranen</vt:lpstr>
      <vt:lpstr>Koranen – islams heliga bok</vt:lpstr>
      <vt:lpstr>Fatimas hand  Symboliserar de fem pelarna eller de fem dagliga bönerna</vt:lpstr>
      <vt:lpstr>PowerPoint-presentation</vt:lpstr>
      <vt:lpstr>Trosbekännelsen</vt:lpstr>
      <vt:lpstr>Bönen</vt:lpstr>
      <vt:lpstr>Bönen</vt:lpstr>
      <vt:lpstr>Ta reda på</vt:lpstr>
      <vt:lpstr>PowerPoint-presentation</vt:lpstr>
      <vt:lpstr>Allmosan</vt:lpstr>
      <vt:lpstr>Vallfärden</vt:lpstr>
      <vt:lpstr>PowerPoint-presentation</vt:lpstr>
      <vt:lpstr>Kaba  Här finns en helig sten</vt:lpstr>
      <vt:lpstr>Traditioner</vt:lpstr>
      <vt:lpstr>Andra viktiga traditioner</vt:lpstr>
      <vt:lpstr>Undersök Ramadan</vt:lpstr>
      <vt:lpstr>Ramadan - fastan </vt:lpstr>
      <vt:lpstr>Religiösa fester</vt:lpstr>
      <vt:lpstr>Eid al Fitr</vt:lpstr>
      <vt:lpstr>Eid al fitr</vt:lpstr>
      <vt:lpstr>Eid al-Adha </vt:lpstr>
      <vt:lpstr>Ashura</vt:lpstr>
      <vt:lpstr>Några andra högtider</vt:lpstr>
      <vt:lpstr>Moské – ”plats där man knäböjer”</vt:lpstr>
      <vt:lpstr>PowerPoint-presentation</vt:lpstr>
      <vt:lpstr>Imam/said= böneledare</vt:lpstr>
      <vt:lpstr>PowerPoint-presentation</vt:lpstr>
      <vt:lpstr>PowerPoint-presentation</vt:lpstr>
      <vt:lpstr>PowerPoint-presentation</vt:lpstr>
      <vt:lpstr>Klädreglerna varierar i olika länder</vt:lpstr>
      <vt:lpstr>PowerPoint-presentation</vt:lpstr>
      <vt:lpstr>Matregler</vt:lpstr>
      <vt:lpstr>Vad händer efter döden?</vt:lpstr>
      <vt:lpstr>PowerPoint-presentation</vt:lpstr>
      <vt:lpstr>PowerPoint-presentation</vt:lpstr>
      <vt:lpstr>Sunni och shia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Johanna</dc:creator>
  <cp:lastModifiedBy>Johan Friman</cp:lastModifiedBy>
  <cp:revision>126</cp:revision>
  <dcterms:created xsi:type="dcterms:W3CDTF">2011-10-19T08:53:19Z</dcterms:created>
  <dcterms:modified xsi:type="dcterms:W3CDTF">2015-04-16T09:11:06Z</dcterms:modified>
</cp:coreProperties>
</file>